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946" r:id="rId3"/>
    <p:sldId id="985" r:id="rId4"/>
    <p:sldId id="992" r:id="rId5"/>
    <p:sldId id="998" r:id="rId6"/>
    <p:sldId id="1007" r:id="rId7"/>
    <p:sldId id="1015" r:id="rId8"/>
    <p:sldId id="953" r:id="rId9"/>
    <p:sldId id="954" r:id="rId10"/>
    <p:sldId id="1030" r:id="rId11"/>
    <p:sldId id="952" r:id="rId12"/>
    <p:sldId id="1018" r:id="rId13"/>
    <p:sldId id="1019" r:id="rId14"/>
    <p:sldId id="1020" r:id="rId15"/>
    <p:sldId id="1021" r:id="rId16"/>
    <p:sldId id="1022" r:id="rId17"/>
    <p:sldId id="1023" r:id="rId18"/>
    <p:sldId id="1024" r:id="rId19"/>
    <p:sldId id="1025" r:id="rId20"/>
    <p:sldId id="1026" r:id="rId21"/>
    <p:sldId id="1027" r:id="rId22"/>
    <p:sldId id="1028" r:id="rId23"/>
    <p:sldId id="1029" r:id="rId24"/>
    <p:sldId id="95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8A5B-3BE5-C2E8-5144-E6D733D4A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A05DB-FC16-E81E-49BF-145A06E89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2848C-AC7C-CD96-C0DB-527A1C03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E3352-73C2-951B-B43A-3C978FB50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D0E15-EAA1-E7FB-5E19-AA81C734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3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1251-9B5E-6958-13AE-7B28D730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05B0B-54D2-5216-C8D0-2E4DBDCF4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D10E0-CF83-27CD-1DF4-E89B5FB8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AD110-D7D7-1007-13E0-2251A227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35B21-79D8-5B8C-6956-39FDABB6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70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A2E5D3-215F-B4BE-9385-0BD9F08E5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CF24C-888A-9B03-B9DB-FC0BE0812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E528-7807-03AC-2C8A-7E01A2242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7DDC2-62C4-1540-2DF3-7930390B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9592E-57AF-C5AF-361E-4B47DCC1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395A-13CB-3CC7-5DE8-B01AD90D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3F3D-2E10-D36C-009C-8E8D8471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B6974-679E-4CDA-82E6-20BEDC85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835B4-1EEE-A5E3-EA2F-65915F7B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DF526-2A6F-CC8A-D84E-DD6BA6BA9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7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5EA9-B108-BAAC-CEF8-5AF8138A2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94BA0-1FA6-EC69-D0F3-A172F7149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163FE-B752-20F0-3B16-BAB8C39A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2CE1D-38A8-40DE-0E6A-1716F6F9D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442CE-4CED-0EE3-8A79-D096F3CE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2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E239E-A271-9F7E-4032-E4792AFD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CD798-5B3C-00DA-80F1-10086058E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B3EBC-191F-E674-408D-A338B0FE4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F648A-4C63-6CD1-8316-A885D2A9E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51AB8-509B-F4DA-96E0-0E0FEA1C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12CD4-2A46-6D5A-BA35-A3DEB27F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68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6CDA-8CCE-B873-F96D-87A9D2ED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03B8A-CE05-C5F6-D14A-7A883ECCA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5656F-6967-E94C-B448-D13E57292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ABFBD-8463-81D9-5FEE-81225FD98E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38FA4-81A3-62E1-A818-03E78EFB6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5C366-51C8-A71B-5DE1-0656A1EA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9D5FB-DBC3-950B-7198-20A6FBAB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DB8FE-569F-CDAD-8255-1D9E6473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C26D-A0CB-CA0F-90E5-FB48C149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5C469-DF3D-BC04-398A-EACBE92E8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BF2C23-C554-BDC9-8611-692D1B86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90BD5-5437-4E3A-EA17-CA1CF0B3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9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0D470-3E41-BA2F-30F0-2018BA2A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BF6B48-01B2-C278-E5FD-FCE777DE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1C16D-4371-BB61-6E68-3FDBF742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8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6D08-76A1-DBBB-FE74-3AA972D2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EC7AB-8942-F12B-8221-3E1EEB8BC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3698A-B371-F20D-908B-83DEBDE4E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C8540-4F8F-0A57-B8D3-A812B5FC6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BE6E6-D0A1-0A8D-DDD3-D2FD6F95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CD849-6B36-D64C-3CBF-66A66E6B2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0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CC22-A67E-6F46-4C28-68E7FFFB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42856A-DD42-35B4-7670-E88538699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971A9-B98D-FDB6-F0DD-2A3DA2DC3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8F528-1A0F-04DD-8811-A33BFC6E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66C16-F2EB-D685-FE36-A08AE0861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6166C-9954-0EF2-85F7-2E21F8DA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6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D0990-19D6-987F-A9B1-3286C704B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CE86D-A2B7-6AAE-E59C-BD1F91370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0E479-9F5A-140B-2CAD-9A93A8E02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0E6AB-C998-4643-A3EB-BF37B1DC8539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96BAC-658E-A72C-F9D1-4A3210420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D7274-BC8C-FF49-BBB0-76F847C0A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33D5A-43EF-2941-B2AD-F4A996DF3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F97D-F931-E317-26A9-06D354ED64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551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E1500-B33F-4BB6-B5CE-A8D080DBE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149490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18EE-C437-C447-BDAD-6C2A5A0A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approach threads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EE729-36DB-1E46-830F-B845C575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OS APIs to create a new thread</a:t>
            </a:r>
          </a:p>
          <a:p>
            <a:pPr lvl="1"/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Often called 1:1 threading</a:t>
            </a:r>
          </a:p>
          <a:p>
            <a:endParaRPr lang="en-US" dirty="0"/>
          </a:p>
          <a:p>
            <a:r>
              <a:rPr lang="en-US" dirty="0"/>
              <a:t>Special implementations</a:t>
            </a:r>
          </a:p>
          <a:p>
            <a:pPr lvl="1"/>
            <a:r>
              <a:rPr lang="en-US" dirty="0"/>
              <a:t>“green threads”</a:t>
            </a:r>
          </a:p>
          <a:p>
            <a:pPr lvl="1"/>
            <a:r>
              <a:rPr lang="en-US" dirty="0"/>
              <a:t>Multiple application threads might be running in the context of a single OS thread</a:t>
            </a:r>
          </a:p>
          <a:p>
            <a:pPr lvl="1"/>
            <a:r>
              <a:rPr lang="en-US" dirty="0"/>
              <a:t>M:N</a:t>
            </a:r>
          </a:p>
          <a:p>
            <a:pPr lvl="2"/>
            <a:r>
              <a:rPr lang="en-US" dirty="0"/>
              <a:t>M green threads per N OS threads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F11D929F-19EB-DA48-8D34-20250A88C472}"/>
              </a:ext>
            </a:extLst>
          </p:cNvPr>
          <p:cNvSpPr/>
          <p:nvPr/>
        </p:nvSpPr>
        <p:spPr>
          <a:xfrm>
            <a:off x="0" y="0"/>
            <a:ext cx="12081164" cy="685799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Rust is a systems programming language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No runtime! (or a very tiny one)</a:t>
            </a:r>
          </a:p>
        </p:txBody>
      </p:sp>
    </p:spTree>
    <p:extLst>
      <p:ext uri="{BB962C8B-B14F-4D97-AF65-F5344CB8AC3E}">
        <p14:creationId xmlns:p14="http://schemas.microsoft.com/office/powerpoint/2010/main" val="2358636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6490854" y="280627"/>
            <a:ext cx="4862946" cy="1460500"/>
          </a:xfrm>
          <a:prstGeom prst="wedgeRoundRectCallout">
            <a:avLst>
              <a:gd name="adj1" fmla="val -65277"/>
              <a:gd name="adj2" fmla="val -152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are going to bring in two namespaces, one for threads and one for convenience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21342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3373581" y="2102283"/>
            <a:ext cx="4862946" cy="1460500"/>
          </a:xfrm>
          <a:prstGeom prst="wedgeRoundRectCallout">
            <a:avLst>
              <a:gd name="adj1" fmla="val -6588"/>
              <a:gd name="adj2" fmla="val -959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We’ll make a single function that prints some stuff in two different threads</a:t>
            </a:r>
          </a:p>
        </p:txBody>
      </p:sp>
    </p:spTree>
    <p:extLst>
      <p:ext uri="{BB962C8B-B14F-4D97-AF65-F5344CB8AC3E}">
        <p14:creationId xmlns:p14="http://schemas.microsoft.com/office/powerpoint/2010/main" val="181139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5063836" y="2540794"/>
            <a:ext cx="4862946" cy="1460500"/>
          </a:xfrm>
          <a:prstGeom prst="wedgeRoundRectCallout">
            <a:avLst>
              <a:gd name="adj1" fmla="val -58155"/>
              <a:gd name="adj2" fmla="val -1025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first thing this function does is </a:t>
            </a:r>
            <a:r>
              <a:rPr lang="en-US" sz="2400" b="1" i="1" dirty="0"/>
              <a:t>spawn()</a:t>
            </a:r>
            <a:r>
              <a:rPr lang="en-US" sz="2400" dirty="0"/>
              <a:t> a new thread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24430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6096000" y="135370"/>
            <a:ext cx="4862946" cy="1460500"/>
          </a:xfrm>
          <a:prstGeom prst="wedgeRoundRectCallout">
            <a:avLst>
              <a:gd name="adj1" fmla="val -64992"/>
              <a:gd name="adj2" fmla="val 397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Spawn takes a closure (anonymous function) just like </a:t>
            </a:r>
            <a:r>
              <a:rPr lang="en-US" sz="2400" b="1" i="1" dirty="0"/>
              <a:t>map()</a:t>
            </a:r>
            <a:r>
              <a:rPr lang="en-US" sz="2400" dirty="0"/>
              <a:t> did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27759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6096000" y="135370"/>
            <a:ext cx="4862946" cy="1460500"/>
          </a:xfrm>
          <a:prstGeom prst="wedgeRoundRectCallout">
            <a:avLst>
              <a:gd name="adj1" fmla="val -64992"/>
              <a:gd name="adj2" fmla="val 397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Basically, whatever is in the closure gets run in the spawned thread</a:t>
            </a:r>
          </a:p>
        </p:txBody>
      </p:sp>
    </p:spTree>
    <p:extLst>
      <p:ext uri="{BB962C8B-B14F-4D97-AF65-F5344CB8AC3E}">
        <p14:creationId xmlns:p14="http://schemas.microsoft.com/office/powerpoint/2010/main" val="189123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6248400" y="570707"/>
            <a:ext cx="4862946" cy="1460500"/>
          </a:xfrm>
          <a:prstGeom prst="wedgeRoundRectCallout">
            <a:avLst>
              <a:gd name="adj1" fmla="val -64992"/>
              <a:gd name="adj2" fmla="val 397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Here, we are just looping through 9 times (1..10) and printing</a:t>
            </a:r>
          </a:p>
        </p:txBody>
      </p:sp>
    </p:spTree>
    <p:extLst>
      <p:ext uri="{BB962C8B-B14F-4D97-AF65-F5344CB8AC3E}">
        <p14:creationId xmlns:p14="http://schemas.microsoft.com/office/powerpoint/2010/main" val="297905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5860472" y="2856707"/>
            <a:ext cx="4862946" cy="1460500"/>
          </a:xfrm>
          <a:prstGeom prst="wedgeRoundRectCallout">
            <a:avLst>
              <a:gd name="adj1" fmla="val -40491"/>
              <a:gd name="adj2" fmla="val -589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At the end of each loop we will </a:t>
            </a:r>
            <a:r>
              <a:rPr lang="en-US" sz="2400" b="1" i="1" dirty="0"/>
              <a:t>sleep()</a:t>
            </a:r>
            <a:r>
              <a:rPr lang="en-US" sz="2400" dirty="0"/>
              <a:t> – i.e., this thread will stop working and let another thread run</a:t>
            </a:r>
          </a:p>
        </p:txBody>
      </p:sp>
    </p:spTree>
    <p:extLst>
      <p:ext uri="{BB962C8B-B14F-4D97-AF65-F5344CB8AC3E}">
        <p14:creationId xmlns:p14="http://schemas.microsoft.com/office/powerpoint/2010/main" val="4193216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5098472" y="1325563"/>
            <a:ext cx="4862946" cy="1460500"/>
          </a:xfrm>
          <a:prstGeom prst="wedgeRoundRectCallout">
            <a:avLst>
              <a:gd name="adj1" fmla="val -49323"/>
              <a:gd name="adj2" fmla="val 928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the </a:t>
            </a:r>
            <a:r>
              <a:rPr lang="en-US" sz="2400" b="1" dirty="0"/>
              <a:t>main</a:t>
            </a:r>
            <a:r>
              <a:rPr lang="en-US" sz="2400" dirty="0"/>
              <a:t> thread, we will just loop 4 times, sleeping between loops</a:t>
            </a:r>
          </a:p>
        </p:txBody>
      </p:sp>
    </p:spTree>
    <p:extLst>
      <p:ext uri="{BB962C8B-B14F-4D97-AF65-F5344CB8AC3E}">
        <p14:creationId xmlns:p14="http://schemas.microsoft.com/office/powerpoint/2010/main" val="237140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DC00-CA59-534C-B690-0B09E272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39B67-604D-394D-8CA9-0505F4845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2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5098472" y="1325563"/>
            <a:ext cx="4862946" cy="1460500"/>
          </a:xfrm>
          <a:prstGeom prst="wedgeRoundRectCallout">
            <a:avLst>
              <a:gd name="adj1" fmla="val -58155"/>
              <a:gd name="adj2" fmla="val -10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I put this function in a file called </a:t>
            </a:r>
            <a:r>
              <a:rPr lang="en-US" sz="2400" dirty="0" err="1"/>
              <a:t>spawn.rs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778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4059381" y="3680836"/>
            <a:ext cx="4862946" cy="1460500"/>
          </a:xfrm>
          <a:prstGeom prst="wedgeRoundRectCallout">
            <a:avLst>
              <a:gd name="adj1" fmla="val -43340"/>
              <a:gd name="adj2" fmla="val 672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That means in </a:t>
            </a:r>
            <a:r>
              <a:rPr lang="en-US" sz="2400" b="1" i="1" dirty="0"/>
              <a:t>main()</a:t>
            </a:r>
            <a:r>
              <a:rPr lang="en-US" sz="2400" dirty="0"/>
              <a:t> we need to bring in our “spawn” module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803130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23C5CF40-5839-D54C-B941-803037699117}"/>
              </a:ext>
            </a:extLst>
          </p:cNvPr>
          <p:cNvSpPr/>
          <p:nvPr/>
        </p:nvSpPr>
        <p:spPr>
          <a:xfrm>
            <a:off x="4433453" y="4326732"/>
            <a:ext cx="4862946" cy="1460500"/>
          </a:xfrm>
          <a:prstGeom prst="wedgeRoundRectCallout">
            <a:avLst>
              <a:gd name="adj1" fmla="val -43340"/>
              <a:gd name="adj2" fmla="val 672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Then we just call the function we made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291298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86B4-1745-9F4B-98A4-34F88E66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064A-1C71-6946-8221-3A0B87E58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B3C3F-8E3D-ED40-828D-4F56A865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84" y="0"/>
            <a:ext cx="7098632" cy="6858000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92BE6AFB-9176-7F4F-845B-FCCCC1C551A0}"/>
              </a:ext>
            </a:extLst>
          </p:cNvPr>
          <p:cNvSpPr/>
          <p:nvPr/>
        </p:nvSpPr>
        <p:spPr>
          <a:xfrm>
            <a:off x="6913419" y="4184072"/>
            <a:ext cx="4821382" cy="2563091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Any ideas on what the output will be?</a:t>
            </a:r>
          </a:p>
        </p:txBody>
      </p:sp>
    </p:spTree>
    <p:extLst>
      <p:ext uri="{BB962C8B-B14F-4D97-AF65-F5344CB8AC3E}">
        <p14:creationId xmlns:p14="http://schemas.microsoft.com/office/powerpoint/2010/main" val="1920764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CD19-3BD7-0442-B4AE-2E104C0E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it run…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00E6C-F6FE-5C47-B7F5-E76728206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9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7C26B-A030-C542-8321-BEDDB0D8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DEAE-5C43-7D48-9250-E041FE8FA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concurrency?</a:t>
            </a:r>
          </a:p>
          <a:p>
            <a:pPr lvl="1"/>
            <a:r>
              <a:rPr lang="en-US" dirty="0"/>
              <a:t>Different parts of program execute at same time</a:t>
            </a:r>
          </a:p>
          <a:p>
            <a:pPr lvl="1"/>
            <a:r>
              <a:rPr lang="en-US" dirty="0"/>
              <a:t>Usually in parallel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Why is concurrency more important in 2021 than ever before?</a:t>
            </a:r>
          </a:p>
          <a:p>
            <a:pPr lvl="1"/>
            <a:r>
              <a:rPr lang="en-US" dirty="0"/>
              <a:t>How many cores does your laptop have?</a:t>
            </a:r>
          </a:p>
          <a:p>
            <a:pPr lvl="1"/>
            <a:r>
              <a:rPr lang="en-US" dirty="0"/>
              <a:t>How many cores does your desktop have?</a:t>
            </a:r>
          </a:p>
          <a:p>
            <a:pPr lvl="1"/>
            <a:r>
              <a:rPr lang="en-US" dirty="0"/>
              <a:t>How many cores do servers have?</a:t>
            </a:r>
          </a:p>
          <a:p>
            <a:pPr lvl="1"/>
            <a:r>
              <a:rPr lang="en-US" dirty="0"/>
              <a:t>How many cores do </a:t>
            </a:r>
            <a:r>
              <a:rPr lang="en-US" i="1" dirty="0"/>
              <a:t>phones</a:t>
            </a:r>
            <a:r>
              <a:rPr lang="en-US" dirty="0"/>
              <a:t> have?</a:t>
            </a:r>
          </a:p>
        </p:txBody>
      </p:sp>
    </p:spTree>
    <p:extLst>
      <p:ext uri="{BB962C8B-B14F-4D97-AF65-F5344CB8AC3E}">
        <p14:creationId xmlns:p14="http://schemas.microsoft.com/office/powerpoint/2010/main" val="316629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9DC6-07DA-5549-87B7-B5661B13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F4B32-CBF4-F34D-8A41-2B172DE35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Race conditions</a:t>
            </a:r>
          </a:p>
          <a:p>
            <a:pPr lvl="1"/>
            <a:r>
              <a:rPr lang="en-US" dirty="0"/>
              <a:t>Data races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Shared memory</a:t>
            </a:r>
          </a:p>
          <a:p>
            <a:pPr lvl="1"/>
            <a:r>
              <a:rPr lang="en-US" dirty="0"/>
              <a:t>Variables in particular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Deadlock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Life cycle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06342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94D-ED86-534F-8A3A-9DB59D6C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“Fearless” Concurrency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2B04-33AA-054C-856C-CE88355B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 has what people describe as “fearless” concurrency</a:t>
            </a:r>
          </a:p>
          <a:p>
            <a:r>
              <a:rPr lang="en-US" dirty="0"/>
              <a:t>As it turns out, the borrow system makes many of the pitfalls of concurrency go away</a:t>
            </a:r>
          </a:p>
          <a:p>
            <a:r>
              <a:rPr lang="en-US" dirty="0"/>
              <a:t>Think about the reference rules</a:t>
            </a:r>
          </a:p>
          <a:p>
            <a:pPr lvl="1"/>
            <a:r>
              <a:rPr lang="en-US" dirty="0"/>
              <a:t>Can’t have immutable and mutable reference in same scope</a:t>
            </a:r>
          </a:p>
          <a:p>
            <a:pPr lvl="1"/>
            <a:r>
              <a:rPr lang="en-US" dirty="0"/>
              <a:t>Can have unlimited immutable</a:t>
            </a:r>
          </a:p>
          <a:p>
            <a:pPr lvl="1"/>
            <a:r>
              <a:rPr lang="en-US" dirty="0"/>
              <a:t>Can have only one mutable reference</a:t>
            </a:r>
          </a:p>
          <a:p>
            <a:r>
              <a:rPr lang="en-US" dirty="0"/>
              <a:t>How might this us be more “fearless” about concurrency?</a:t>
            </a:r>
          </a:p>
        </p:txBody>
      </p:sp>
    </p:spTree>
    <p:extLst>
      <p:ext uri="{BB962C8B-B14F-4D97-AF65-F5344CB8AC3E}">
        <p14:creationId xmlns:p14="http://schemas.microsoft.com/office/powerpoint/2010/main" val="145959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1504-2D38-0046-A58E-B2F8BC36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19221-098C-2940-B24B-F13D3DC84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thread?</a:t>
            </a:r>
          </a:p>
          <a:p>
            <a:pPr lvl="1"/>
            <a:r>
              <a:rPr lang="en-US" dirty="0"/>
              <a:t>How is this different from a process?</a:t>
            </a:r>
          </a:p>
          <a:p>
            <a:r>
              <a:rPr lang="en-US" dirty="0"/>
              <a:t>What makes threads tough?</a:t>
            </a:r>
          </a:p>
          <a:p>
            <a:r>
              <a:rPr lang="en-US" dirty="0"/>
              <a:t>Race conditions</a:t>
            </a:r>
          </a:p>
          <a:p>
            <a:pPr lvl="1"/>
            <a:r>
              <a:rPr lang="en-US" dirty="0"/>
              <a:t>Threads accessing data/resources in inconsistent way</a:t>
            </a:r>
          </a:p>
          <a:p>
            <a:r>
              <a:rPr lang="en-US" dirty="0"/>
              <a:t>Deadlock</a:t>
            </a:r>
          </a:p>
          <a:p>
            <a:pPr lvl="1"/>
            <a:r>
              <a:rPr lang="en-US" dirty="0"/>
              <a:t>Two threads are waiting on each other to release a resource</a:t>
            </a:r>
          </a:p>
          <a:p>
            <a:r>
              <a:rPr lang="en-US" dirty="0"/>
              <a:t>Bugs that happen only in certain circumstances</a:t>
            </a:r>
          </a:p>
          <a:p>
            <a:pPr lvl="1"/>
            <a:r>
              <a:rPr lang="en-US" dirty="0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42011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18EE-C437-C447-BDAD-6C2A5A0A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approach threads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EE729-36DB-1E46-830F-B845C575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OS APIs to create a new thread</a:t>
            </a:r>
          </a:p>
          <a:p>
            <a:pPr lvl="1"/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Often called 1:1 threading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Special implementations</a:t>
            </a:r>
          </a:p>
          <a:p>
            <a:pPr lvl="1"/>
            <a:r>
              <a:rPr lang="en-US" dirty="0"/>
              <a:t>“green threads”</a:t>
            </a:r>
          </a:p>
          <a:p>
            <a:pPr lvl="1"/>
            <a:r>
              <a:rPr lang="en-US" dirty="0"/>
              <a:t>Multiple application threads might be running in the context of a single OS thread</a:t>
            </a:r>
          </a:p>
          <a:p>
            <a:pPr lvl="1"/>
            <a:r>
              <a:rPr lang="en-US" dirty="0"/>
              <a:t>M:N</a:t>
            </a:r>
          </a:p>
          <a:p>
            <a:pPr lvl="2"/>
            <a:r>
              <a:rPr lang="en-US" dirty="0"/>
              <a:t>M green threads per N OS threads</a:t>
            </a:r>
          </a:p>
        </p:txBody>
      </p:sp>
    </p:spTree>
    <p:extLst>
      <p:ext uri="{BB962C8B-B14F-4D97-AF65-F5344CB8AC3E}">
        <p14:creationId xmlns:p14="http://schemas.microsoft.com/office/powerpoint/2010/main" val="22872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18EE-C437-C447-BDAD-6C2A5A0A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approach threads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EE729-36DB-1E46-830F-B845C575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OS APIs to create a new thread</a:t>
            </a:r>
          </a:p>
          <a:p>
            <a:pPr lvl="1"/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Often called 1:1 threading</a:t>
            </a:r>
          </a:p>
          <a:p>
            <a:endParaRPr lang="en-US" dirty="0"/>
          </a:p>
          <a:p>
            <a:r>
              <a:rPr lang="en-US" dirty="0"/>
              <a:t>Special implementations</a:t>
            </a:r>
          </a:p>
          <a:p>
            <a:pPr lvl="1"/>
            <a:r>
              <a:rPr lang="en-US" dirty="0"/>
              <a:t>“green threads”</a:t>
            </a:r>
          </a:p>
          <a:p>
            <a:pPr lvl="1"/>
            <a:r>
              <a:rPr lang="en-US" dirty="0"/>
              <a:t>Multiple application threads might be running in the context of a single OS thread</a:t>
            </a:r>
          </a:p>
          <a:p>
            <a:pPr lvl="1"/>
            <a:r>
              <a:rPr lang="en-US" dirty="0"/>
              <a:t>M:N</a:t>
            </a:r>
          </a:p>
          <a:p>
            <a:pPr lvl="2"/>
            <a:r>
              <a:rPr lang="en-US" dirty="0"/>
              <a:t>M green threads per N OS threads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F11D929F-19EB-DA48-8D34-20250A88C472}"/>
              </a:ext>
            </a:extLst>
          </p:cNvPr>
          <p:cNvSpPr/>
          <p:nvPr/>
        </p:nvSpPr>
        <p:spPr>
          <a:xfrm>
            <a:off x="0" y="0"/>
            <a:ext cx="12081164" cy="685799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Which model do you think Rust uses?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1:1 or M:N?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23297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18EE-C437-C447-BDAD-6C2A5A0A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 approach threads differently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EE729-36DB-1E46-830F-B845C5756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OS APIs to create a new thread</a:t>
            </a:r>
          </a:p>
          <a:p>
            <a:pPr lvl="1"/>
            <a:r>
              <a:rPr lang="en-US" dirty="0" err="1"/>
              <a:t>pthreads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Often called 1:1 threading</a:t>
            </a:r>
          </a:p>
          <a:p>
            <a:endParaRPr lang="en-US" dirty="0"/>
          </a:p>
          <a:p>
            <a:r>
              <a:rPr lang="en-US" dirty="0"/>
              <a:t>Special implementations</a:t>
            </a:r>
          </a:p>
          <a:p>
            <a:pPr lvl="1"/>
            <a:r>
              <a:rPr lang="en-US" dirty="0"/>
              <a:t>“green threads”</a:t>
            </a:r>
          </a:p>
          <a:p>
            <a:pPr lvl="1"/>
            <a:r>
              <a:rPr lang="en-US" dirty="0"/>
              <a:t>Multiple application threads might be running in the context of a single OS thread</a:t>
            </a:r>
          </a:p>
          <a:p>
            <a:pPr lvl="1"/>
            <a:r>
              <a:rPr lang="en-US" dirty="0"/>
              <a:t>M:N</a:t>
            </a:r>
          </a:p>
          <a:p>
            <a:pPr lvl="2"/>
            <a:r>
              <a:rPr lang="en-US" dirty="0"/>
              <a:t>M green threads per N OS threads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F11D929F-19EB-DA48-8D34-20250A88C472}"/>
              </a:ext>
            </a:extLst>
          </p:cNvPr>
          <p:cNvSpPr/>
          <p:nvPr/>
        </p:nvSpPr>
        <p:spPr>
          <a:xfrm>
            <a:off x="0" y="0"/>
            <a:ext cx="12081164" cy="685799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Rust uses 1:1 model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Think about the overhead of managing green threads…</a:t>
            </a:r>
          </a:p>
        </p:txBody>
      </p:sp>
    </p:spTree>
    <p:extLst>
      <p:ext uri="{BB962C8B-B14F-4D97-AF65-F5344CB8AC3E}">
        <p14:creationId xmlns:p14="http://schemas.microsoft.com/office/powerpoint/2010/main" val="971759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606</Words>
  <Application>Microsoft Macintosh PowerPoint</Application>
  <PresentationFormat>Widescreen</PresentationFormat>
  <Paragraphs>107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CS 551</vt:lpstr>
      <vt:lpstr>Concurrency Part 1</vt:lpstr>
      <vt:lpstr>Concurrency</vt:lpstr>
      <vt:lpstr>Concurrency Pitfalls</vt:lpstr>
      <vt:lpstr>“Fearless” Concurrency</vt:lpstr>
      <vt:lpstr>Threads</vt:lpstr>
      <vt:lpstr>Languages approach threads differently</vt:lpstr>
      <vt:lpstr>Languages approach threads differently</vt:lpstr>
      <vt:lpstr>Languages approach threads differently</vt:lpstr>
      <vt:lpstr>Languages approach threads differently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see it run…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Blackburn</dc:creator>
  <cp:lastModifiedBy>Jeremy Blackburn</cp:lastModifiedBy>
  <cp:revision>6</cp:revision>
  <dcterms:created xsi:type="dcterms:W3CDTF">2023-02-09T11:43:53Z</dcterms:created>
  <dcterms:modified xsi:type="dcterms:W3CDTF">2025-01-23T12:20:29Z</dcterms:modified>
</cp:coreProperties>
</file>